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21"/>
  </p:notesMasterIdLst>
  <p:sldIdLst>
    <p:sldId id="262" r:id="rId5"/>
    <p:sldId id="283" r:id="rId6"/>
    <p:sldId id="270" r:id="rId7"/>
    <p:sldId id="288" r:id="rId8"/>
    <p:sldId id="293" r:id="rId9"/>
    <p:sldId id="284" r:id="rId10"/>
    <p:sldId id="294" r:id="rId11"/>
    <p:sldId id="272" r:id="rId12"/>
    <p:sldId id="273" r:id="rId13"/>
    <p:sldId id="277" r:id="rId14"/>
    <p:sldId id="274" r:id="rId15"/>
    <p:sldId id="279" r:id="rId16"/>
    <p:sldId id="278" r:id="rId17"/>
    <p:sldId id="280" r:id="rId18"/>
    <p:sldId id="290" r:id="rId19"/>
    <p:sldId id="292" r:id="rId20"/>
  </p:sldIdLst>
  <p:sldSz cx="9144000" cy="5143500" type="screen16x9"/>
  <p:notesSz cx="6858000" cy="9144000"/>
  <p:embeddedFontLst>
    <p:embeddedFont>
      <p:font typeface="DLRG Univers 55 Roman" panose="02000503040000020003" pitchFamily="2" charset="0"/>
      <p:regular r:id="rId22"/>
      <p:bold r:id="rId23"/>
      <p:italic r:id="rId24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C4A3D492-300A-4E1A-AEDE-EB9EC00848AF}">
          <p14:sldIdLst>
            <p14:sldId id="262"/>
            <p14:sldId id="283"/>
            <p14:sldId id="270"/>
          </p14:sldIdLst>
        </p14:section>
        <p14:section name="Team Manager registrieren" id="{C9133F7C-CF71-4665-9470-B74DDB975F92}">
          <p14:sldIdLst>
            <p14:sldId id="288"/>
            <p14:sldId id="293"/>
            <p14:sldId id="284"/>
          </p14:sldIdLst>
        </p14:section>
        <p14:section name="Meldung anlegen" id="{C8F3407C-E018-4FC8-B5FF-E5BE3CA01F67}">
          <p14:sldIdLst>
            <p14:sldId id="294"/>
            <p14:sldId id="272"/>
          </p14:sldIdLst>
        </p14:section>
        <p14:section name="3. Meldung" id="{61F52712-D655-46A1-A73D-AABE1D111FAB}">
          <p14:sldIdLst>
            <p14:sldId id="273"/>
            <p14:sldId id="277"/>
            <p14:sldId id="274"/>
            <p14:sldId id="279"/>
            <p14:sldId id="278"/>
            <p14:sldId id="280"/>
            <p14:sldId id="290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6"/>
    <a:srgbClr val="E30613"/>
    <a:srgbClr val="FDE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4" autoAdjust="0"/>
    <p:restoredTop sz="94941" autoAdjust="0"/>
  </p:normalViewPr>
  <p:slideViewPr>
    <p:cSldViewPr>
      <p:cViewPr varScale="1">
        <p:scale>
          <a:sx n="157" d="100"/>
          <a:sy n="157" d="100"/>
        </p:scale>
        <p:origin x="144" y="37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C2F56F-5AED-FE46-B792-C440EF698CA7}" type="datetimeFigureOut">
              <a:rPr lang="de-DE"/>
              <a:pPr>
                <a:defRPr/>
              </a:pPr>
              <a:t>15.12.2024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C29D4A9-F7A9-7643-9DE6-FDC74DB5B903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33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9D4A9-F7A9-7643-9DE6-FDC74DB5B903}" type="slidenum">
              <a:rPr lang="de-DE" altLang="de-DE" smtClean="0"/>
              <a:pPr/>
              <a:t>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34088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 b="2069"/>
          <a:stretch/>
        </p:blipFill>
        <p:spPr>
          <a:xfrm>
            <a:off x="0" y="-20537"/>
            <a:ext cx="9144000" cy="5184576"/>
          </a:xfrm>
          <a:prstGeom prst="rect">
            <a:avLst/>
          </a:prstGeom>
        </p:spPr>
      </p:pic>
      <p:sp>
        <p:nvSpPr>
          <p:cNvPr id="12" name="Rectangle 2"/>
          <p:cNvSpPr>
            <a:spLocks/>
          </p:cNvSpPr>
          <p:nvPr userDrawn="1"/>
        </p:nvSpPr>
        <p:spPr bwMode="auto">
          <a:xfrm>
            <a:off x="-108519" y="4518416"/>
            <a:ext cx="9325546" cy="321469"/>
          </a:xfrm>
          <a:prstGeom prst="rect">
            <a:avLst/>
          </a:prstGeom>
          <a:solidFill>
            <a:srgbClr val="E30613"/>
          </a:solidFill>
          <a:ln>
            <a:noFill/>
          </a:ln>
          <a:effectLst/>
        </p:spPr>
        <p:txBody>
          <a:bodyPr lIns="72248" tIns="72248" rIns="72248" bIns="722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DLRG Univers 55 Roman" panose="02000503040000020003" pitchFamily="2" charset="0"/>
            </a:endParaRPr>
          </a:p>
        </p:txBody>
      </p:sp>
      <p:pic>
        <p:nvPicPr>
          <p:cNvPr id="13" name="Picture 3" descr="Wortmarke_DLRG_gel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22" y="4566075"/>
            <a:ext cx="1380410" cy="2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Rectangle 4"/>
          <p:cNvSpPr>
            <a:spLocks/>
          </p:cNvSpPr>
          <p:nvPr userDrawn="1"/>
        </p:nvSpPr>
        <p:spPr bwMode="auto">
          <a:xfrm>
            <a:off x="250423" y="4481155"/>
            <a:ext cx="1586638" cy="2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/>
          <a:lstStyle>
            <a:lvl1pPr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700" b="1" dirty="0">
                <a:solidFill>
                  <a:srgbClr val="FFFF00"/>
                </a:solidFill>
                <a:latin typeface="DLRG Univers 55 Roman" panose="02000503040000020003" pitchFamily="2" charset="0"/>
                <a:sym typeface="Arial" charset="0"/>
              </a:rPr>
              <a:t>dlrg.de</a:t>
            </a:r>
            <a:endParaRPr lang="de-DE" altLang="de-DE" dirty="0">
              <a:latin typeface="DLRG Univers 55 Roman" panose="02000503040000020003" pitchFamily="2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99542"/>
            <a:ext cx="2161032" cy="2161032"/>
          </a:xfrm>
          <a:prstGeom prst="rect">
            <a:avLst/>
          </a:prstGeom>
        </p:spPr>
      </p:pic>
      <p:sp>
        <p:nvSpPr>
          <p:cNvPr id="16" name="Rechteck 15"/>
          <p:cNvSpPr/>
          <p:nvPr userDrawn="1"/>
        </p:nvSpPr>
        <p:spPr>
          <a:xfrm>
            <a:off x="5238596" y="646058"/>
            <a:ext cx="2268000" cy="226800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3851920" y="3162904"/>
            <a:ext cx="5112568" cy="1031357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084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 userDrawn="1"/>
        </p:nvSpPr>
        <p:spPr bwMode="auto">
          <a:xfrm>
            <a:off x="0" y="897731"/>
            <a:ext cx="9144000" cy="0"/>
          </a:xfrm>
          <a:prstGeom prst="line">
            <a:avLst/>
          </a:prstGeom>
          <a:noFill/>
          <a:ln w="27093">
            <a:solidFill>
              <a:srgbClr val="E3061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DLRG Univers 55 Roman" panose="02000503040000020003" pitchFamily="2" charset="0"/>
            </a:endParaRP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369889" y="4869657"/>
            <a:ext cx="1825625" cy="273844"/>
          </a:xfrm>
        </p:spPr>
        <p:txBody>
          <a:bodyPr/>
          <a:lstStyle>
            <a:lvl1pPr>
              <a:defRPr>
                <a:latin typeface="DLRG Univers 55 Roman" panose="02000503040000020003" pitchFamily="2" charset="0"/>
              </a:defRPr>
            </a:lvl1pPr>
          </a:lstStyle>
          <a:p>
            <a:pPr>
              <a:defRPr/>
            </a:pPr>
            <a:r>
              <a:rPr lang="de-DE" dirty="0"/>
              <a:t>12.2024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987824" y="4866688"/>
            <a:ext cx="2895600" cy="273844"/>
          </a:xfrm>
        </p:spPr>
        <p:txBody>
          <a:bodyPr/>
          <a:lstStyle>
            <a:lvl1pPr>
              <a:defRPr>
                <a:latin typeface="DLRG Univers 55 Roman" panose="02000503040000020003" pitchFamily="2" charset="0"/>
              </a:defRPr>
            </a:lvl1pPr>
          </a:lstStyle>
          <a:p>
            <a:pPr>
              <a:defRPr/>
            </a:pPr>
            <a:r>
              <a:rPr lang="de-DE" dirty="0"/>
              <a:t>Meldeportal Rettungssport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27851" y="4876800"/>
            <a:ext cx="1878013" cy="273844"/>
          </a:xfrm>
        </p:spPr>
        <p:txBody>
          <a:bodyPr/>
          <a:lstStyle>
            <a:lvl1pPr>
              <a:defRPr>
                <a:latin typeface="DLRG Univers 55 Roman" panose="02000503040000020003" pitchFamily="2" charset="0"/>
              </a:defRPr>
            </a:lvl1pPr>
          </a:lstStyle>
          <a:p>
            <a:fld id="{6DA7DB82-342F-A949-A9C9-B82EADE2A886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sp>
        <p:nvSpPr>
          <p:cNvPr id="10" name="Rectangle 2"/>
          <p:cNvSpPr>
            <a:spLocks/>
          </p:cNvSpPr>
          <p:nvPr userDrawn="1"/>
        </p:nvSpPr>
        <p:spPr bwMode="auto">
          <a:xfrm>
            <a:off x="-108519" y="4518416"/>
            <a:ext cx="9325546" cy="321469"/>
          </a:xfrm>
          <a:prstGeom prst="rect">
            <a:avLst/>
          </a:prstGeom>
          <a:solidFill>
            <a:srgbClr val="E30613"/>
          </a:solidFill>
          <a:ln>
            <a:noFill/>
          </a:ln>
          <a:effectLst/>
        </p:spPr>
        <p:txBody>
          <a:bodyPr lIns="72248" tIns="72248" rIns="72248" bIns="722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DLRG Univers 55 Roman" panose="02000503040000020003" pitchFamily="2" charset="0"/>
            </a:endParaRPr>
          </a:p>
        </p:txBody>
      </p:sp>
      <p:pic>
        <p:nvPicPr>
          <p:cNvPr id="11" name="Picture 3" descr="Wortmarke_DLRG_gel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22" y="4566075"/>
            <a:ext cx="1380410" cy="2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Rectangle 4"/>
          <p:cNvSpPr>
            <a:spLocks/>
          </p:cNvSpPr>
          <p:nvPr userDrawn="1"/>
        </p:nvSpPr>
        <p:spPr bwMode="auto">
          <a:xfrm>
            <a:off x="250423" y="4481155"/>
            <a:ext cx="1586638" cy="2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/>
          <a:lstStyle>
            <a:lvl1pPr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700" b="1" dirty="0">
                <a:solidFill>
                  <a:srgbClr val="FFFF00"/>
                </a:solidFill>
                <a:latin typeface="DLRG Univers 55 Roman" panose="02000503040000020003" pitchFamily="2" charset="0"/>
                <a:sym typeface="Arial" charset="0"/>
              </a:rPr>
              <a:t>dlrg.de</a:t>
            </a:r>
            <a:endParaRPr lang="de-DE" altLang="de-DE" dirty="0">
              <a:latin typeface="DLRG Univers 55 Roman" panose="02000503040000020003" pitchFamily="2" charset="0"/>
            </a:endParaRPr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 bwMode="auto">
          <a:xfrm>
            <a:off x="395536" y="40481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 b="1">
                <a:solidFill>
                  <a:srgbClr val="575756"/>
                </a:solidFill>
                <a:latin typeface="DLRG Univers 55 Roman" panose="02000503040000020003" pitchFamily="2" charset="0"/>
              </a:defRPr>
            </a:lvl1pPr>
          </a:lstStyle>
          <a:p>
            <a:pPr lvl="0"/>
            <a:r>
              <a:rPr lang="de-DE" altLang="de-DE"/>
              <a:t>Titelmasterformat durch Klicken bearbeiten</a:t>
            </a:r>
            <a:endParaRPr lang="de-DE" alt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95536" y="1203598"/>
            <a:ext cx="8280920" cy="3096344"/>
          </a:xfr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600" b="1">
                <a:solidFill>
                  <a:srgbClr val="575756"/>
                </a:solidFill>
                <a:latin typeface="DLRG Univers 55 Roman" panose="02000503040000020003" pitchFamily="2" charset="0"/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rgbClr val="575756"/>
                </a:solidFill>
                <a:latin typeface="DLRG Univers 55 Roman" panose="02000503040000020003" pitchFamily="2" charset="0"/>
              </a:defRPr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rgbClr val="575756"/>
                </a:solidFill>
                <a:latin typeface="DLRG Univers 55 Roman" panose="02000503040000020003" pitchFamily="2" charset="0"/>
              </a:defRPr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rgbClr val="575756"/>
                </a:solidFill>
                <a:latin typeface="DLRG Univers 55 Roman" panose="02000503040000020003" pitchFamily="2" charset="0"/>
              </a:defRPr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rgbClr val="575756"/>
                </a:solidFill>
                <a:latin typeface="DLRG Univers 55 Roman" panose="02000503040000020003" pitchFamily="2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3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0" t="32212" b="2373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DLRG Univers 55 Roman" panose="02000503040000020003" pitchFamily="2" charset="0"/>
              </a:defRPr>
            </a:lvl1pPr>
          </a:lstStyle>
          <a:p>
            <a:pPr>
              <a:defRPr/>
            </a:pPr>
            <a:fld id="{A9A47C51-ADC0-4DDF-8343-F1AD00B34C97}" type="datetime1">
              <a:rPr lang="de-DE" smtClean="0"/>
              <a:pPr>
                <a:defRPr/>
              </a:pPr>
              <a:t>15.12.2024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DLRG Univers 55 Roman" panose="02000503040000020003" pitchFamily="2" charset="0"/>
              </a:defRPr>
            </a:lvl1pPr>
          </a:lstStyle>
          <a:p>
            <a:pPr>
              <a:defRPr/>
            </a:pPr>
            <a:r>
              <a:rPr lang="de-DE" dirty="0"/>
              <a:t>Lebensretter Digital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DLRG Univers 55 Roman" panose="02000503040000020003" pitchFamily="2" charset="0"/>
              </a:defRPr>
            </a:lvl1pPr>
          </a:lstStyle>
          <a:p>
            <a:fld id="{8A2C417D-8788-9C46-A3D4-51369997020F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sp>
        <p:nvSpPr>
          <p:cNvPr id="12" name="Rectangle 2"/>
          <p:cNvSpPr>
            <a:spLocks/>
          </p:cNvSpPr>
          <p:nvPr userDrawn="1"/>
        </p:nvSpPr>
        <p:spPr bwMode="auto">
          <a:xfrm>
            <a:off x="-108519" y="4518416"/>
            <a:ext cx="9325546" cy="321469"/>
          </a:xfrm>
          <a:prstGeom prst="rect">
            <a:avLst/>
          </a:prstGeom>
          <a:solidFill>
            <a:srgbClr val="E30613"/>
          </a:solidFill>
          <a:ln>
            <a:noFill/>
          </a:ln>
          <a:effectLst/>
        </p:spPr>
        <p:txBody>
          <a:bodyPr lIns="72248" tIns="72248" rIns="72248" bIns="722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DLRG Univers 55 Roman" panose="02000503040000020003" pitchFamily="2" charset="0"/>
            </a:endParaRPr>
          </a:p>
        </p:txBody>
      </p:sp>
      <p:pic>
        <p:nvPicPr>
          <p:cNvPr id="13" name="Picture 3" descr="Wortmarke_DLRG_gel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22" y="4566075"/>
            <a:ext cx="1380410" cy="2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Rectangle 4"/>
          <p:cNvSpPr>
            <a:spLocks/>
          </p:cNvSpPr>
          <p:nvPr userDrawn="1"/>
        </p:nvSpPr>
        <p:spPr bwMode="auto">
          <a:xfrm>
            <a:off x="250423" y="4481155"/>
            <a:ext cx="1586638" cy="2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/>
          <a:lstStyle>
            <a:lvl1pPr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700" b="1" dirty="0">
                <a:solidFill>
                  <a:srgbClr val="FFFF00"/>
                </a:solidFill>
                <a:latin typeface="DLRG Univers 55 Roman" panose="02000503040000020003" pitchFamily="2" charset="0"/>
                <a:sym typeface="Arial" charset="0"/>
              </a:rPr>
              <a:t>dlrg.de</a:t>
            </a:r>
            <a:endParaRPr lang="de-DE" altLang="de-DE" dirty="0">
              <a:latin typeface="DLRG Univers 55 Roman" panose="02000503040000020003" pitchFamily="2" charset="0"/>
            </a:endParaRPr>
          </a:p>
        </p:txBody>
      </p:sp>
      <p:sp>
        <p:nvSpPr>
          <p:cNvPr id="15" name="Line 4"/>
          <p:cNvSpPr>
            <a:spLocks noChangeShapeType="1"/>
          </p:cNvSpPr>
          <p:nvPr userDrawn="1"/>
        </p:nvSpPr>
        <p:spPr bwMode="auto">
          <a:xfrm>
            <a:off x="0" y="897731"/>
            <a:ext cx="9144000" cy="0"/>
          </a:xfrm>
          <a:prstGeom prst="line">
            <a:avLst/>
          </a:prstGeom>
          <a:noFill/>
          <a:ln w="27093">
            <a:solidFill>
              <a:srgbClr val="E3061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DLRG Univers 55 Roman" panose="02000503040000020003" pitchFamily="2" charset="0"/>
            </a:endParaRPr>
          </a:p>
        </p:txBody>
      </p:sp>
      <p:sp>
        <p:nvSpPr>
          <p:cNvPr id="17" name="Titelplatzhalter 1"/>
          <p:cNvSpPr>
            <a:spLocks noGrp="1"/>
          </p:cNvSpPr>
          <p:nvPr>
            <p:ph type="title"/>
          </p:nvPr>
        </p:nvSpPr>
        <p:spPr bwMode="auto">
          <a:xfrm>
            <a:off x="395536" y="40481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 b="1">
                <a:solidFill>
                  <a:schemeClr val="bg1"/>
                </a:solidFill>
                <a:latin typeface="DLRG Univers 55 Roman" panose="02000503040000020003" pitchFamily="2" charset="0"/>
              </a:defRPr>
            </a:lvl1pPr>
          </a:lstStyle>
          <a:p>
            <a:pPr lvl="0"/>
            <a:r>
              <a:rPr lang="de-DE" altLang="de-DE"/>
              <a:t>Titelmasterformat durch Klicken bearbeiten</a:t>
            </a:r>
            <a:endParaRPr lang="de-DE" altLang="de-DE" dirty="0"/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95536" y="1203598"/>
            <a:ext cx="8280920" cy="3096344"/>
          </a:xfr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600">
                <a:solidFill>
                  <a:schemeClr val="bg1"/>
                </a:solidFill>
                <a:latin typeface="DLRG Univers 55 Roman" panose="02000503040000020003" pitchFamily="2" charset="0"/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DLRG Univers 55 Roman" panose="02000503040000020003" pitchFamily="2" charset="0"/>
              </a:defRPr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DLRG Univers 55 Roman" panose="02000503040000020003" pitchFamily="2" charset="0"/>
              </a:defRPr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DLRG Univers 55 Roman" panose="02000503040000020003" pitchFamily="2" charset="0"/>
              </a:defRPr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DLRG Univers 55 Roman" panose="02000503040000020003" pitchFamily="2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7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DLRG Univers 55 Roman" panose="02000503040000020003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12.2024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DLRG Univers 55 Roman" panose="02000503040000020003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Meldeportal Rettungssport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DLRG Univers 55 Roman" panose="02000503040000020003" pitchFamily="2" charset="0"/>
              </a:defRPr>
            </a:lvl1pPr>
          </a:lstStyle>
          <a:p>
            <a:fld id="{B015EAAD-6CEF-FA4B-8906-B02666C2887C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0" r:id="rId2"/>
    <p:sldLayoutId id="2147483685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DLRG Univers 55 Roman" panose="02000503040000020003" pitchFamily="2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DLRG Univers 55 Roman" panose="02000503040000020003" pitchFamily="2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DLRG Univers 55 Roman" panose="02000503040000020003" pitchFamily="2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DLRG Univers 55 Roman" panose="02000503040000020003" pitchFamily="2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DLRG Univers 55 Roman" panose="02000503040000020003" pitchFamily="2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de-DE" altLang="de-DE" sz="2000" kern="1200" dirty="0" err="1" smtClean="0">
          <a:solidFill>
            <a:schemeClr val="tx1"/>
          </a:solidFill>
          <a:latin typeface="DLRG Univers 55 Roman" panose="0200050304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s.dlrg.de/confluence/display/AN/Gliederungsaccount" TargetMode="External"/><Relationship Id="rId2" Type="http://schemas.openxmlformats.org/officeDocument/2006/relationships/hyperlink" Target="https://atlas.dlrg.de/confluence/display/AN/Datenschut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lrg-pilot@lisasp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lrg-pilot@lisasp.org" TargetMode="Externa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ettungssport@gliederung.dlrg.de" TargetMode="Externa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ompetition.dlrg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43808" y="3340593"/>
            <a:ext cx="6120680" cy="1031357"/>
          </a:xfrm>
        </p:spPr>
        <p:txBody>
          <a:bodyPr/>
          <a:lstStyle/>
          <a:p>
            <a:r>
              <a:rPr lang="de-DE" dirty="0"/>
              <a:t>Hinweise für Team Manager zur Meldung für den Schwerter </a:t>
            </a:r>
            <a:r>
              <a:rPr lang="de-DE" dirty="0" err="1"/>
              <a:t>RuhrCup</a:t>
            </a:r>
            <a:r>
              <a:rPr lang="de-DE" dirty="0"/>
              <a:t> 2025</a:t>
            </a:r>
            <a:br>
              <a:rPr lang="de-DE" dirty="0"/>
            </a:b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851133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CE608-EA54-7434-E7DA-19E7FE7CA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D7D86DD-8601-360F-C1E0-C59FE9D2D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12.2024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05FA79-E438-B77D-0F86-1B130C1CC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Meldeportal Rettungssport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E9BFEF-ABD9-99EC-F188-859F052D2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DB82-342F-A949-A9C9-B82EADE2A886}" type="slidenum">
              <a:rPr lang="de-DE" altLang="de-DE" smtClean="0"/>
              <a:pPr/>
              <a:t>10</a:t>
            </a:fld>
            <a:endParaRPr lang="de-DE" alt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7BE98FE-1E7C-3099-6190-6BA96CF32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3. Meldung </a:t>
            </a:r>
            <a:br>
              <a:rPr lang="de-DE" sz="2800" dirty="0"/>
            </a:br>
            <a:r>
              <a:rPr lang="de-DE" sz="2400" b="0" dirty="0"/>
              <a:t>Teilnehmer anlegen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E8A11EC-49DC-CC48-BB60-42D50993A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1137772"/>
            <a:ext cx="5652120" cy="857250"/>
          </a:xfrm>
        </p:spPr>
        <p:txBody>
          <a:bodyPr/>
          <a:lstStyle/>
          <a:p>
            <a:pPr>
              <a:buClrTx/>
              <a:buFont typeface="+mj-lt"/>
              <a:buAutoNum type="arabicPeriod"/>
            </a:pPr>
            <a:r>
              <a:rPr lang="de-DE" sz="1800" b="0" dirty="0"/>
              <a:t>Button „Teilnehmer hinzufügen“ drücken</a:t>
            </a:r>
          </a:p>
          <a:p>
            <a:pPr>
              <a:buClrTx/>
              <a:buFont typeface="+mj-lt"/>
              <a:buAutoNum type="arabicPeriod"/>
            </a:pPr>
            <a:r>
              <a:rPr lang="de-DE" sz="1800" b="0" dirty="0"/>
              <a:t>Teilnehmer eingeben und „hinzufügen“ drücken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813252C-6B15-008F-42CE-988F7D659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04" y="2561982"/>
            <a:ext cx="5858670" cy="15950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20B028E-022B-ECCD-EF0B-F7B8E5E178F1}"/>
              </a:ext>
            </a:extLst>
          </p:cNvPr>
          <p:cNvGrpSpPr/>
          <p:nvPr/>
        </p:nvGrpSpPr>
        <p:grpSpPr>
          <a:xfrm>
            <a:off x="6597306" y="1925900"/>
            <a:ext cx="2341096" cy="2506480"/>
            <a:chOff x="6579957" y="1295217"/>
            <a:chExt cx="2341096" cy="2506480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3D421BA9-F839-780F-CE65-09847D005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3165"/>
            <a:stretch/>
          </p:blipFill>
          <p:spPr>
            <a:xfrm>
              <a:off x="6579957" y="1604380"/>
              <a:ext cx="2341096" cy="219731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F1A90163-2743-5C48-C195-C1457A037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88096"/>
            <a:stretch/>
          </p:blipFill>
          <p:spPr>
            <a:xfrm>
              <a:off x="6579957" y="1295217"/>
              <a:ext cx="2341096" cy="34042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</p:grp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90FCCA46-2E56-026B-767F-FB185C841390}"/>
              </a:ext>
            </a:extLst>
          </p:cNvPr>
          <p:cNvCxnSpPr>
            <a:cxnSpLocks/>
          </p:cNvCxnSpPr>
          <p:nvPr/>
        </p:nvCxnSpPr>
        <p:spPr>
          <a:xfrm flipV="1">
            <a:off x="5158724" y="3939902"/>
            <a:ext cx="225247" cy="217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2D2A434-D904-6370-696E-FEC07544A7B4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6034468" y="4256481"/>
            <a:ext cx="12738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1D8C5628-6225-0F4A-FB24-B7C773DC199C}"/>
              </a:ext>
            </a:extLst>
          </p:cNvPr>
          <p:cNvSpPr txBox="1"/>
          <p:nvPr/>
        </p:nvSpPr>
        <p:spPr>
          <a:xfrm>
            <a:off x="5721562" y="4071815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9493C40-0F29-5D4E-1742-FC89D5A894C3}"/>
              </a:ext>
            </a:extLst>
          </p:cNvPr>
          <p:cNvSpPr txBox="1"/>
          <p:nvPr/>
        </p:nvSpPr>
        <p:spPr>
          <a:xfrm>
            <a:off x="4932728" y="40718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77901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423FA-F2FC-6F48-5C54-E5B2A9224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DA21C2-5D6A-C8DA-DABC-76A4F5167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12.2024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27ADF0-7C8F-502E-9FA4-E3B04F32A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Meldeportal Rettungssport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8BF48A-78CB-DD80-EB02-0CE9E131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DB82-342F-A949-A9C9-B82EADE2A886}" type="slidenum">
              <a:rPr lang="de-DE" altLang="de-DE" smtClean="0"/>
              <a:pPr/>
              <a:t>11</a:t>
            </a:fld>
            <a:endParaRPr lang="de-DE" alt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DC4A1A2-59F2-F771-C7C4-57EC6C1E7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3. Meldung </a:t>
            </a:r>
            <a:br>
              <a:rPr lang="de-DE" sz="3200" dirty="0"/>
            </a:br>
            <a:r>
              <a:rPr lang="de-DE" sz="2400" b="0" dirty="0"/>
              <a:t>Teilnehmer ändern / bearbeiten / löschen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DF62322-3023-B4FA-F586-83CF8224E9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536" y="1275606"/>
            <a:ext cx="8229600" cy="3024336"/>
          </a:xfrm>
        </p:spPr>
        <p:txBody>
          <a:bodyPr/>
          <a:lstStyle/>
          <a:p>
            <a:pPr marL="0" indent="0">
              <a:buNone/>
            </a:pPr>
            <a:r>
              <a:rPr lang="de-DE" sz="1800" b="0" dirty="0"/>
              <a:t>Namen, Geschlecht, Jahrgang, AK ändern</a:t>
            </a:r>
          </a:p>
          <a:p>
            <a:pPr marL="0" indent="0">
              <a:buNone/>
            </a:pPr>
            <a:r>
              <a:rPr lang="de-DE" sz="1800" b="0" dirty="0"/>
              <a:t>Zeiten und Punkte bearbeiten</a:t>
            </a:r>
          </a:p>
          <a:p>
            <a:pPr marL="0" indent="0">
              <a:buNone/>
            </a:pPr>
            <a:r>
              <a:rPr lang="de-DE" sz="1800" b="0" dirty="0"/>
              <a:t> Teilnehmer Löschen</a:t>
            </a:r>
            <a:br>
              <a:rPr lang="de-DE" sz="1800" dirty="0"/>
            </a:br>
            <a:endParaRPr lang="de-DE" sz="18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6AD2705-C29E-CBD3-0687-B69755A63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4" y="1299286"/>
            <a:ext cx="387897" cy="35488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CE85121-F3E8-B24E-DBFF-BEC979C8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1" y="1626419"/>
            <a:ext cx="390580" cy="36200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263EEED-AF1F-A088-4816-DB735E259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0" y="1996357"/>
            <a:ext cx="319963" cy="227529"/>
          </a:xfrm>
          <a:prstGeom prst="rect">
            <a:avLst/>
          </a:prstGeom>
        </p:spPr>
      </p:pic>
      <p:sp>
        <p:nvSpPr>
          <p:cNvPr id="7" name="Textplatzhalter 5">
            <a:extLst>
              <a:ext uri="{FF2B5EF4-FFF2-40B4-BE49-F238E27FC236}">
                <a16:creationId xmlns:a16="http://schemas.microsoft.com/office/drawing/2014/main" id="{4E4580D0-E7DB-4A03-806B-0DB809C9326D}"/>
              </a:ext>
            </a:extLst>
          </p:cNvPr>
          <p:cNvSpPr txBox="1">
            <a:spLocks/>
          </p:cNvSpPr>
          <p:nvPr/>
        </p:nvSpPr>
        <p:spPr bwMode="auto">
          <a:xfrm rot="456598">
            <a:off x="6366330" y="1370565"/>
            <a:ext cx="2304256" cy="1211541"/>
          </a:xfrm>
          <a:custGeom>
            <a:avLst/>
            <a:gdLst>
              <a:gd name="connsiteX0" fmla="*/ 0 w 2304256"/>
              <a:gd name="connsiteY0" fmla="*/ 0 h 1211541"/>
              <a:gd name="connsiteX1" fmla="*/ 529979 w 2304256"/>
              <a:gd name="connsiteY1" fmla="*/ 0 h 1211541"/>
              <a:gd name="connsiteX2" fmla="*/ 1059958 w 2304256"/>
              <a:gd name="connsiteY2" fmla="*/ 0 h 1211541"/>
              <a:gd name="connsiteX3" fmla="*/ 1589937 w 2304256"/>
              <a:gd name="connsiteY3" fmla="*/ 0 h 1211541"/>
              <a:gd name="connsiteX4" fmla="*/ 2304256 w 2304256"/>
              <a:gd name="connsiteY4" fmla="*/ 0 h 1211541"/>
              <a:gd name="connsiteX5" fmla="*/ 2304256 w 2304256"/>
              <a:gd name="connsiteY5" fmla="*/ 569424 h 1211541"/>
              <a:gd name="connsiteX6" fmla="*/ 2304256 w 2304256"/>
              <a:gd name="connsiteY6" fmla="*/ 1211541 h 1211541"/>
              <a:gd name="connsiteX7" fmla="*/ 1797320 w 2304256"/>
              <a:gd name="connsiteY7" fmla="*/ 1211541 h 1211541"/>
              <a:gd name="connsiteX8" fmla="*/ 1198213 w 2304256"/>
              <a:gd name="connsiteY8" fmla="*/ 1211541 h 1211541"/>
              <a:gd name="connsiteX9" fmla="*/ 645192 w 2304256"/>
              <a:gd name="connsiteY9" fmla="*/ 1211541 h 1211541"/>
              <a:gd name="connsiteX10" fmla="*/ 0 w 2304256"/>
              <a:gd name="connsiteY10" fmla="*/ 1211541 h 1211541"/>
              <a:gd name="connsiteX11" fmla="*/ 0 w 2304256"/>
              <a:gd name="connsiteY11" fmla="*/ 593655 h 1211541"/>
              <a:gd name="connsiteX12" fmla="*/ 0 w 2304256"/>
              <a:gd name="connsiteY12" fmla="*/ 0 h 121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4256" h="1211541" extrusionOk="0">
                <a:moveTo>
                  <a:pt x="0" y="0"/>
                </a:moveTo>
                <a:cubicBezTo>
                  <a:pt x="126325" y="14732"/>
                  <a:pt x="284407" y="22914"/>
                  <a:pt x="529979" y="0"/>
                </a:cubicBezTo>
                <a:cubicBezTo>
                  <a:pt x="775551" y="-22914"/>
                  <a:pt x="805936" y="-2939"/>
                  <a:pt x="1059958" y="0"/>
                </a:cubicBezTo>
                <a:cubicBezTo>
                  <a:pt x="1313980" y="2939"/>
                  <a:pt x="1386202" y="-11234"/>
                  <a:pt x="1589937" y="0"/>
                </a:cubicBezTo>
                <a:cubicBezTo>
                  <a:pt x="1793672" y="11234"/>
                  <a:pt x="2077863" y="23221"/>
                  <a:pt x="2304256" y="0"/>
                </a:cubicBezTo>
                <a:cubicBezTo>
                  <a:pt x="2329394" y="261112"/>
                  <a:pt x="2285769" y="296902"/>
                  <a:pt x="2304256" y="569424"/>
                </a:cubicBezTo>
                <a:cubicBezTo>
                  <a:pt x="2322743" y="841946"/>
                  <a:pt x="2327666" y="1079761"/>
                  <a:pt x="2304256" y="1211541"/>
                </a:cubicBezTo>
                <a:cubicBezTo>
                  <a:pt x="2181531" y="1196567"/>
                  <a:pt x="1941988" y="1227843"/>
                  <a:pt x="1797320" y="1211541"/>
                </a:cubicBezTo>
                <a:cubicBezTo>
                  <a:pt x="1652652" y="1195239"/>
                  <a:pt x="1400517" y="1210187"/>
                  <a:pt x="1198213" y="1211541"/>
                </a:cubicBezTo>
                <a:cubicBezTo>
                  <a:pt x="995909" y="1212895"/>
                  <a:pt x="872482" y="1203550"/>
                  <a:pt x="645192" y="1211541"/>
                </a:cubicBezTo>
                <a:cubicBezTo>
                  <a:pt x="417902" y="1219532"/>
                  <a:pt x="187767" y="1183933"/>
                  <a:pt x="0" y="1211541"/>
                </a:cubicBezTo>
                <a:cubicBezTo>
                  <a:pt x="-22229" y="1034473"/>
                  <a:pt x="-6529" y="894113"/>
                  <a:pt x="0" y="593655"/>
                </a:cubicBezTo>
                <a:cubicBezTo>
                  <a:pt x="6529" y="293197"/>
                  <a:pt x="-14437" y="229839"/>
                  <a:pt x="0" y="0"/>
                </a:cubicBez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78075414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600" b="1" kern="1200">
                <a:solidFill>
                  <a:srgbClr val="575756"/>
                </a:solidFill>
                <a:latin typeface="DLRG Univers 55 Roman" panose="02000503040000020003" pitchFamily="2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75756"/>
                </a:solidFill>
                <a:latin typeface="DLRG Univers 55 Roman" panose="02000503040000020003" pitchFamily="2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75756"/>
                </a:solidFill>
                <a:latin typeface="DLRG Univers 55 Roman" panose="02000503040000020003" pitchFamily="2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75756"/>
                </a:solidFill>
                <a:latin typeface="DLRG Univers 55 Roman" panose="02000503040000020003" pitchFamily="2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lang="de-DE" altLang="de-DE" sz="2000" kern="1200">
                <a:solidFill>
                  <a:srgbClr val="575756"/>
                </a:solidFill>
                <a:latin typeface="DLRG Univers 55 Roman" panose="0200050304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0" dirty="0"/>
              <a:t>Bitte für den </a:t>
            </a:r>
            <a:r>
              <a:rPr lang="de-DE" sz="1800" b="0" dirty="0" err="1"/>
              <a:t>RuhrCup</a:t>
            </a:r>
            <a:r>
              <a:rPr lang="de-DE" sz="1800" b="0" dirty="0"/>
              <a:t> Zeiten für jede Disziplin angeben.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59E5FD-454D-7865-67AF-F9A873FCFD5E}"/>
              </a:ext>
            </a:extLst>
          </p:cNvPr>
          <p:cNvGrpSpPr/>
          <p:nvPr/>
        </p:nvGrpSpPr>
        <p:grpSpPr>
          <a:xfrm>
            <a:off x="75574" y="3317280"/>
            <a:ext cx="8856984" cy="845013"/>
            <a:chOff x="75574" y="3317280"/>
            <a:chExt cx="8856984" cy="845013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FD83B6D2-A8A2-025C-973C-A25BA29B8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574" y="3317280"/>
              <a:ext cx="8856984" cy="845013"/>
            </a:xfrm>
            <a:prstGeom prst="rect">
              <a:avLst/>
            </a:prstGeom>
            <a:ln>
              <a:solidFill>
                <a:srgbClr val="575756"/>
              </a:solidFill>
            </a:ln>
          </p:spPr>
        </p:pic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C0389EB8-254F-5CE7-DA1F-A2536A9E60A4}"/>
                </a:ext>
              </a:extLst>
            </p:cNvPr>
            <p:cNvSpPr/>
            <p:nvPr/>
          </p:nvSpPr>
          <p:spPr>
            <a:xfrm>
              <a:off x="7812360" y="3741667"/>
              <a:ext cx="360040" cy="19629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57575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736330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DFEF3-5617-E096-5739-E32728CB2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4BF292D-C1A1-F15E-EB90-645A888F7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12.2024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60A5352-B5CF-933D-9776-871B1449C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Meldeportal Rettungssport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26E8BC-8F2B-795F-D913-5D587E10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DB82-342F-A949-A9C9-B82EADE2A886}" type="slidenum">
              <a:rPr lang="de-DE" altLang="de-DE" smtClean="0"/>
              <a:pPr/>
              <a:t>12</a:t>
            </a:fld>
            <a:endParaRPr lang="de-DE" alt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91CE371-9B58-AC79-99B4-B109E0E3E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3. Meldung</a:t>
            </a:r>
            <a:br>
              <a:rPr lang="de-DE" dirty="0"/>
            </a:br>
            <a:r>
              <a:rPr lang="de-DE" sz="2400" b="0" dirty="0" err="1"/>
              <a:t>Meldung</a:t>
            </a:r>
            <a:r>
              <a:rPr lang="de-DE" sz="2400" b="0" dirty="0"/>
              <a:t> abschicken</a:t>
            </a:r>
            <a:r>
              <a:rPr lang="de-DE" dirty="0"/>
              <a:t>	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7377E7F-2B43-ABF5-AFCD-926284B9E8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40" y="965328"/>
            <a:ext cx="3810980" cy="3405681"/>
          </a:xfrm>
        </p:spPr>
        <p:txBody>
          <a:bodyPr/>
          <a:lstStyle/>
          <a:p>
            <a:pPr>
              <a:buClrTx/>
            </a:pPr>
            <a:r>
              <a:rPr lang="de-DE" sz="1600" b="0" dirty="0"/>
              <a:t>Wenn alle Daten eingegeben sind,</a:t>
            </a:r>
            <a:br>
              <a:rPr lang="de-DE" sz="1600" b="0" dirty="0"/>
            </a:br>
            <a:r>
              <a:rPr lang="de-DE" sz="1600" b="0" dirty="0"/>
              <a:t>muss die Meldung abgeschlossen werden. </a:t>
            </a:r>
          </a:p>
          <a:p>
            <a:pPr>
              <a:buClrTx/>
            </a:pPr>
            <a:r>
              <a:rPr lang="de-DE" sz="1600" b="0" dirty="0"/>
              <a:t>Bei diesem Schritt werden Eure</a:t>
            </a:r>
            <a:br>
              <a:rPr lang="de-DE" sz="1600" b="0" dirty="0"/>
            </a:br>
            <a:r>
              <a:rPr lang="de-DE" sz="1600" b="0" dirty="0"/>
              <a:t>Eingaben überprüft.</a:t>
            </a:r>
          </a:p>
          <a:p>
            <a:pPr>
              <a:buClrTx/>
            </a:pPr>
            <a:r>
              <a:rPr lang="de-DE" sz="1600" b="0" dirty="0"/>
              <a:t>Die Pflichtangaben müssen </a:t>
            </a:r>
            <a:br>
              <a:rPr lang="de-DE" sz="1600" b="0" dirty="0"/>
            </a:br>
            <a:r>
              <a:rPr lang="de-DE" sz="1600" b="0" dirty="0"/>
              <a:t>bestätigt werden.</a:t>
            </a:r>
          </a:p>
          <a:p>
            <a:pPr>
              <a:buClrTx/>
            </a:pPr>
            <a:endParaRPr lang="de-DE" sz="1600" b="0" dirty="0"/>
          </a:p>
          <a:p>
            <a:pPr>
              <a:buClrTx/>
            </a:pPr>
            <a:r>
              <a:rPr lang="de-DE" sz="1600" b="0" dirty="0"/>
              <a:t>Damit signalisiert ihr </a:t>
            </a:r>
            <a:br>
              <a:rPr lang="de-DE" sz="1600" b="0" dirty="0"/>
            </a:br>
            <a:r>
              <a:rPr lang="de-DE" sz="1600" b="0" dirty="0"/>
              <a:t>dem Ausrichter, das alles </a:t>
            </a:r>
            <a:br>
              <a:rPr lang="de-DE" sz="1600" b="0" dirty="0"/>
            </a:br>
            <a:r>
              <a:rPr lang="de-DE" sz="1600" b="0" dirty="0"/>
              <a:t>fertig ist.</a:t>
            </a:r>
          </a:p>
          <a:p>
            <a:pPr>
              <a:buClrTx/>
            </a:pPr>
            <a:endParaRPr lang="de-DE" sz="1600" b="0" dirty="0"/>
          </a:p>
          <a:p>
            <a:pPr>
              <a:buClrTx/>
            </a:pPr>
            <a:endParaRPr lang="de-DE" sz="1600" b="0" dirty="0"/>
          </a:p>
          <a:p>
            <a:pPr>
              <a:buClrTx/>
            </a:pPr>
            <a:endParaRPr lang="de-DE" sz="2400" b="0" dirty="0"/>
          </a:p>
          <a:p>
            <a:pPr>
              <a:buClrTx/>
            </a:pPr>
            <a:endParaRPr lang="de-DE" sz="2400" b="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E172F24-2324-E0E1-2F3E-46AB5B132209}"/>
              </a:ext>
            </a:extLst>
          </p:cNvPr>
          <p:cNvGrpSpPr/>
          <p:nvPr/>
        </p:nvGrpSpPr>
        <p:grpSpPr>
          <a:xfrm>
            <a:off x="3995936" y="965328"/>
            <a:ext cx="5118243" cy="1512168"/>
            <a:chOff x="3218057" y="2432938"/>
            <a:chExt cx="5680098" cy="1722988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F562CD12-92FE-1CE4-7A8C-02B48C419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3971"/>
            <a:stretch/>
          </p:blipFill>
          <p:spPr>
            <a:xfrm>
              <a:off x="3218057" y="2432938"/>
              <a:ext cx="5680098" cy="1722988"/>
            </a:xfrm>
            <a:prstGeom prst="rect">
              <a:avLst/>
            </a:prstGeom>
            <a:ln>
              <a:solidFill>
                <a:srgbClr val="575756"/>
              </a:solidFill>
            </a:ln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22F7B7F0-82EC-B22C-2EFC-BAD4CE759C61}"/>
                </a:ext>
              </a:extLst>
            </p:cNvPr>
            <p:cNvSpPr/>
            <p:nvPr/>
          </p:nvSpPr>
          <p:spPr>
            <a:xfrm>
              <a:off x="8265050" y="3710584"/>
              <a:ext cx="144014" cy="158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E09A753-820D-96FF-519E-796A8EF41059}"/>
              </a:ext>
            </a:extLst>
          </p:cNvPr>
          <p:cNvCxnSpPr>
            <a:cxnSpLocks/>
          </p:cNvCxnSpPr>
          <p:nvPr/>
        </p:nvCxnSpPr>
        <p:spPr>
          <a:xfrm>
            <a:off x="3707904" y="1563638"/>
            <a:ext cx="4613956" cy="111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Grafik 22">
            <a:extLst>
              <a:ext uri="{FF2B5EF4-FFF2-40B4-BE49-F238E27FC236}">
                <a16:creationId xmlns:a16="http://schemas.microsoft.com/office/drawing/2014/main" id="{F228041D-6B37-6906-2BD9-1130E10AB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931" y="2644231"/>
            <a:ext cx="4396622" cy="1726778"/>
          </a:xfrm>
          <a:prstGeom prst="rect">
            <a:avLst/>
          </a:prstGeom>
        </p:spPr>
      </p:pic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78AAD5E3-10A5-0010-734E-0EE4C8C5DCD7}"/>
              </a:ext>
            </a:extLst>
          </p:cNvPr>
          <p:cNvCxnSpPr>
            <a:cxnSpLocks/>
          </p:cNvCxnSpPr>
          <p:nvPr/>
        </p:nvCxnSpPr>
        <p:spPr>
          <a:xfrm flipV="1">
            <a:off x="3677099" y="3075806"/>
            <a:ext cx="1110925" cy="424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3194CAE1-8C59-CBB9-2D75-39B69E237544}"/>
              </a:ext>
            </a:extLst>
          </p:cNvPr>
          <p:cNvCxnSpPr>
            <a:cxnSpLocks/>
          </p:cNvCxnSpPr>
          <p:nvPr/>
        </p:nvCxnSpPr>
        <p:spPr>
          <a:xfrm flipV="1">
            <a:off x="3677099" y="3435846"/>
            <a:ext cx="1110925" cy="71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1EB65697-0943-9CBB-0578-6B3E11C8DF4C}"/>
              </a:ext>
            </a:extLst>
          </p:cNvPr>
          <p:cNvCxnSpPr>
            <a:cxnSpLocks/>
          </p:cNvCxnSpPr>
          <p:nvPr/>
        </p:nvCxnSpPr>
        <p:spPr>
          <a:xfrm>
            <a:off x="3677099" y="3507620"/>
            <a:ext cx="2206325" cy="720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161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D422D-F5F9-2611-E83C-94A82DEF8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08CCDC-F531-B0F9-C60C-8DE81833E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12.2024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16FCF9D-B434-4D43-497D-2E5F6807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Meldeportal Rettungssport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368D30-D7D8-FAD6-9D87-1D76F2B3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DB82-342F-A949-A9C9-B82EADE2A886}" type="slidenum">
              <a:rPr lang="de-DE" altLang="de-DE" smtClean="0"/>
              <a:pPr/>
              <a:t>13</a:t>
            </a:fld>
            <a:endParaRPr lang="de-DE" alt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5A5AF11-8D96-E572-2033-4D84570E6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3. Meldung </a:t>
            </a:r>
            <a:br>
              <a:rPr lang="de-DE" sz="3200" dirty="0"/>
            </a:br>
            <a:r>
              <a:rPr lang="de-DE" sz="2400" b="0" dirty="0"/>
              <a:t>Abgeschlossene Meldung ändern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7661C4F-65AB-ACD4-38BC-B5EE6A4573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1800" b="0" dirty="0"/>
              <a:t>Eine abgeschlossene Meldung kann jederzeit vor Meldeschluss wieder geöffnet werden. Dadurch sind Änderungen möglich.</a:t>
            </a:r>
          </a:p>
          <a:p>
            <a:endParaRPr lang="de-DE" sz="1800" b="0" dirty="0"/>
          </a:p>
          <a:p>
            <a:pPr marL="0" indent="0">
              <a:buNone/>
            </a:pPr>
            <a:endParaRPr lang="de-DE" sz="1800" b="0" dirty="0"/>
          </a:p>
          <a:p>
            <a:endParaRPr lang="de-DE" sz="1800" b="0" dirty="0"/>
          </a:p>
          <a:p>
            <a:r>
              <a:rPr lang="de-DE" sz="1800" b="0" dirty="0"/>
              <a:t>Nicht vergessen: nach Änderung erneut abschließen.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1821F46-2BD0-B89D-D318-83006EA76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234" y="1828696"/>
            <a:ext cx="3267531" cy="743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3B5D1F7-A66A-126B-EDFD-0F8165946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420" y="3138496"/>
            <a:ext cx="3115110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58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4D494-5563-4FFC-EF1A-02B9C72AD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6ECC8A-113D-3550-FA71-FBB28F4DB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12.2024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64C6915-E596-38A0-1D23-C4F5FAFC9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Meldeportal Rettungssport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A7ECEB-D9F5-8998-49E8-0C36C698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DB82-342F-A949-A9C9-B82EADE2A886}" type="slidenum">
              <a:rPr lang="de-DE" altLang="de-DE" smtClean="0"/>
              <a:pPr/>
              <a:t>14</a:t>
            </a:fld>
            <a:endParaRPr lang="de-DE" alt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91AFA1D-00C5-7111-C447-E107C843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3. Meldung </a:t>
            </a:r>
            <a:br>
              <a:rPr lang="de-DE" sz="2800" dirty="0"/>
            </a:br>
            <a:r>
              <a:rPr lang="de-DE" sz="2400" b="0" dirty="0"/>
              <a:t>Kampfrichter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B6561A8-39C9-6085-8244-80CB2E0F3C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/>
              <a:t>Für den </a:t>
            </a:r>
            <a:r>
              <a:rPr lang="de-DE" sz="1800" dirty="0" err="1"/>
              <a:t>RuhrCup</a:t>
            </a:r>
            <a:r>
              <a:rPr lang="de-DE" sz="1800" dirty="0"/>
              <a:t> gibt es eine Altersklasse zur Erfassung der Kampfrichter</a:t>
            </a:r>
          </a:p>
          <a:p>
            <a:pPr lvl="1"/>
            <a:r>
              <a:rPr lang="de-DE" sz="1800" dirty="0"/>
              <a:t>Altersklasse: Kampfrichter</a:t>
            </a:r>
          </a:p>
          <a:p>
            <a:pPr lvl="1"/>
            <a:r>
              <a:rPr lang="de-DE" sz="1800" dirty="0"/>
              <a:t>Der Jahrgang muss nicht angegeben werden, als Geschlecht wird automatisch „gemischt“ eingetragen.</a:t>
            </a:r>
          </a:p>
        </p:txBody>
      </p:sp>
    </p:spTree>
    <p:extLst>
      <p:ext uri="{BB962C8B-B14F-4D97-AF65-F5344CB8AC3E}">
        <p14:creationId xmlns:p14="http://schemas.microsoft.com/office/powerpoint/2010/main" val="649300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81D56-6CA6-C676-78F0-57666834F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73CC867-9300-AEC8-D2D5-F7651750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3340593"/>
            <a:ext cx="6120680" cy="1031357"/>
          </a:xfrm>
        </p:spPr>
        <p:txBody>
          <a:bodyPr/>
          <a:lstStyle/>
          <a:p>
            <a:r>
              <a:rPr lang="de-DE" dirty="0"/>
              <a:t>Backup Registrierung ISC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30464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5636C-E26A-95ED-7896-C60330DAF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17534BF-2AA6-ED65-5B03-0C908542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12.2024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4B472DA-0927-35DD-EF2F-AF696F282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Meldeportal Rettungssport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C1A659-FEBA-0F1C-754E-CC63EDB64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DB82-342F-A949-A9C9-B82EADE2A886}" type="slidenum">
              <a:rPr lang="de-DE" altLang="de-DE" smtClean="0"/>
              <a:pPr/>
              <a:t>16</a:t>
            </a:fld>
            <a:endParaRPr lang="de-DE" alt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272079E-6AAB-89B4-5648-79DF5B9D6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Voraussetzungen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1688EDE-59F5-5926-54BD-D69D613846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b="0" dirty="0"/>
              <a:t>Damit eine Gliederung das Meldeportal benutzen kann, muss diese korrekt im ISC eingerichtet sein. Dies ist bereits der Fall, wenn man die unterschiedlichen Funktionen im ISC nutzt.</a:t>
            </a:r>
          </a:p>
          <a:p>
            <a:r>
              <a:rPr lang="de-DE" sz="1800" b="0" dirty="0"/>
              <a:t>Es muss ein Vertrag zur Auftragsverarbeitung bestehen. Siehe Datenschutz</a:t>
            </a:r>
            <a:br>
              <a:rPr lang="de-DE" sz="1800" b="0" dirty="0"/>
            </a:br>
            <a:r>
              <a:rPr lang="de-DE" sz="1800" b="0" dirty="0">
                <a:hlinkClick r:id="rId2"/>
              </a:rPr>
              <a:t>https://atlas.dlrg.de/confluence/display/AN/Datenschutz</a:t>
            </a:r>
            <a:endParaRPr lang="de-DE" sz="1800" b="0" dirty="0"/>
          </a:p>
          <a:p>
            <a:r>
              <a:rPr lang="de-DE" sz="1800" b="0" dirty="0"/>
              <a:t>Es muss eine Funktions-E-Mail-Adresse für den Rettungssport eingerichtet sein. Allgemeine Informationen zum Gliederungsaccount:</a:t>
            </a:r>
          </a:p>
          <a:p>
            <a:r>
              <a:rPr lang="de-DE" sz="1800" b="0" dirty="0">
                <a:hlinkClick r:id="rId3"/>
              </a:rPr>
              <a:t>https://atlas.dlrg.de/confluence/display/AN/Gliederungsaccount</a:t>
            </a:r>
            <a:endParaRPr lang="de-DE" sz="1800" b="0" dirty="0"/>
          </a:p>
        </p:txBody>
      </p:sp>
    </p:spTree>
    <p:extLst>
      <p:ext uri="{BB962C8B-B14F-4D97-AF65-F5344CB8AC3E}">
        <p14:creationId xmlns:p14="http://schemas.microsoft.com/office/powerpoint/2010/main" val="48082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845F8-FCA0-E527-2D98-D72E405A4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AB347BF-A608-B27A-34C5-9D669BFF9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12.2024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A01B7B8-3654-AEEF-A4F7-FCFFC930B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Meldeportal Rettungssport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697485-A84D-6721-AD2D-51CDE2619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DB82-342F-A949-A9C9-B82EADE2A886}" type="slidenum">
              <a:rPr lang="de-DE" altLang="de-DE" smtClean="0"/>
              <a:pPr/>
              <a:t>2</a:t>
            </a:fld>
            <a:endParaRPr lang="de-DE" alt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2123C8F-5130-8166-87CF-3C97C463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Meldeplattform der DLRG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8067EB0-FC64-31C4-E628-26E52B32C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b="0" dirty="0"/>
              <a:t>Die DLRG hat eine neue Meldeplattform entwickelt, um allen Gliederungsebenen die Meldung zu Wettkämpfen über ein einheitliches Online-Portal zu ermöglichen.</a:t>
            </a:r>
          </a:p>
          <a:p>
            <a:pPr marL="0" indent="0">
              <a:buNone/>
            </a:pPr>
            <a:endParaRPr lang="de-DE" sz="1800" b="0" dirty="0"/>
          </a:p>
          <a:p>
            <a:pPr marL="0" indent="0">
              <a:buNone/>
            </a:pPr>
            <a:r>
              <a:rPr lang="de-DE" sz="1800" b="0" dirty="0"/>
              <a:t>Der Schwerter </a:t>
            </a:r>
            <a:r>
              <a:rPr lang="de-DE" sz="1800" b="0" dirty="0" err="1"/>
              <a:t>RuhrCup</a:t>
            </a:r>
            <a:r>
              <a:rPr lang="de-DE" sz="1800" b="0" dirty="0"/>
              <a:t> wurde als Pilotveranstaltung ausgewählt, um erstmals die Onlinemeldung über das neue Portal durchzuführen. </a:t>
            </a:r>
          </a:p>
          <a:p>
            <a:pPr marL="0" indent="0">
              <a:buNone/>
            </a:pPr>
            <a:endParaRPr lang="de-DE" sz="1800" b="0" dirty="0"/>
          </a:p>
          <a:p>
            <a:pPr marL="0" indent="0">
              <a:buNone/>
            </a:pPr>
            <a:r>
              <a:rPr lang="de-DE" sz="1800" b="0" dirty="0"/>
              <a:t>Bei Anregungen oder Fragen, freuen wir uns über eine Rückmeldung per Mail an </a:t>
            </a:r>
            <a:r>
              <a:rPr lang="de-DE" sz="1800" b="0" dirty="0">
                <a:hlinkClick r:id="rId2"/>
              </a:rPr>
              <a:t>dlrg-pilot@lisasp.org</a:t>
            </a:r>
            <a:r>
              <a:rPr lang="de-DE" sz="1800" b="0" dirty="0"/>
              <a:t>.</a:t>
            </a:r>
          </a:p>
          <a:p>
            <a:pPr marL="0" indent="0">
              <a:buNone/>
            </a:pPr>
            <a:endParaRPr lang="de-DE" sz="1800" b="0" dirty="0"/>
          </a:p>
          <a:p>
            <a:pPr marL="0" indent="0">
              <a:buNone/>
            </a:pP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71057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6C1D8E2-F975-2C8F-BA60-BB39289B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12.2024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FE7F15E-DD3F-D522-BE92-76FC2893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Meldeportal Rettungssport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2DED66-F10E-E8F9-B78E-B357E4985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DB82-342F-A949-A9C9-B82EADE2A886}" type="slidenum">
              <a:rPr lang="de-DE" altLang="de-DE" smtClean="0"/>
              <a:pPr/>
              <a:t>3</a:t>
            </a:fld>
            <a:endParaRPr lang="de-DE" alt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9363FAB-9897-FAB9-3D51-F9764D7FB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Grundsätzlicher Ablauf der Meldung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CCAAF4-24BF-C08F-2866-B9FA3670B5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536" y="1023578"/>
            <a:ext cx="8280920" cy="3096344"/>
          </a:xfrm>
        </p:spPr>
        <p:txBody>
          <a:bodyPr/>
          <a:lstStyle/>
          <a:p>
            <a:pPr marL="0" indent="0">
              <a:buNone/>
            </a:pPr>
            <a:r>
              <a:rPr lang="de-DE" sz="1800" b="0" dirty="0"/>
              <a:t>Die Meldung erfolgt in drei Schritten:</a:t>
            </a:r>
          </a:p>
          <a:p>
            <a:pPr marL="0" indent="0">
              <a:buNone/>
            </a:pPr>
            <a:endParaRPr lang="de-DE" sz="1800" dirty="0"/>
          </a:p>
          <a:p>
            <a:pPr marL="457200" indent="-457200">
              <a:buAutoNum type="arabicPeriod"/>
            </a:pPr>
            <a:r>
              <a:rPr lang="de-DE" sz="1800" b="0" dirty="0">
                <a:hlinkClick r:id="rId2" action="ppaction://hlinksldjump"/>
              </a:rPr>
              <a:t>Einmalige, grundsätzliche Registrierung als Teammanager</a:t>
            </a:r>
            <a:r>
              <a:rPr lang="de-DE" sz="1800" b="0" dirty="0"/>
              <a:t> </a:t>
            </a:r>
            <a:r>
              <a:rPr lang="de-DE" sz="1800" dirty="0"/>
              <a:t>für Eure Gliederung </a:t>
            </a:r>
            <a:r>
              <a:rPr lang="de-DE" sz="1800" b="0" dirty="0"/>
              <a:t>auf dem Meldeportal. Dieser Schritt ist nur bei der ersten Benutzung nötig.</a:t>
            </a:r>
          </a:p>
          <a:p>
            <a:pPr marL="457200" indent="-457200">
              <a:buAutoNum type="arabicPeriod"/>
            </a:pPr>
            <a:r>
              <a:rPr lang="de-DE" sz="1800" b="0" dirty="0">
                <a:hlinkClick r:id="rId3" action="ppaction://hlinksldjump"/>
              </a:rPr>
              <a:t>Meldung für den </a:t>
            </a:r>
            <a:r>
              <a:rPr lang="de-DE" sz="1800" b="0" dirty="0" err="1">
                <a:hlinkClick r:id="rId3" action="ppaction://hlinksldjump"/>
              </a:rPr>
              <a:t>RuhrCup</a:t>
            </a:r>
            <a:r>
              <a:rPr lang="de-DE" sz="1800" b="0" dirty="0">
                <a:hlinkClick r:id="rId3" action="ppaction://hlinksldjump"/>
              </a:rPr>
              <a:t> anlegen</a:t>
            </a:r>
            <a:endParaRPr lang="de-DE" sz="1800" b="0" dirty="0"/>
          </a:p>
          <a:p>
            <a:pPr marL="457200" indent="-457200">
              <a:buAutoNum type="arabicPeriod"/>
            </a:pPr>
            <a:r>
              <a:rPr lang="de-DE" sz="1800" b="0" dirty="0">
                <a:hlinkClick r:id="rId4" action="ppaction://hlinksldjump"/>
              </a:rPr>
              <a:t>Meldung eingeben</a:t>
            </a:r>
            <a:r>
              <a:rPr lang="de-DE" sz="1800" b="0" dirty="0"/>
              <a:t> im Onlineportal</a:t>
            </a:r>
          </a:p>
          <a:p>
            <a:pPr marL="457200" indent="-457200">
              <a:buAutoNum type="arabicPeriod"/>
            </a:pPr>
            <a:endParaRPr lang="de-DE" sz="1800" b="0" dirty="0"/>
          </a:p>
          <a:p>
            <a:pPr marL="0" indent="0">
              <a:buNone/>
            </a:pPr>
            <a:r>
              <a:rPr lang="de-DE" sz="1800" b="0" dirty="0"/>
              <a:t>Bei Fragen / Feedback zum Meldeportal schreibt bitte eine mail an </a:t>
            </a:r>
            <a:br>
              <a:rPr lang="de-DE" sz="1800" b="0" dirty="0"/>
            </a:br>
            <a:r>
              <a:rPr lang="de-DE" sz="1800" b="0" dirty="0">
                <a:hlinkClick r:id="rId5"/>
              </a:rPr>
              <a:t>dlrg-pilot@lisasp.org</a:t>
            </a:r>
            <a:r>
              <a:rPr lang="de-DE" sz="1800" b="0" dirty="0"/>
              <a:t> . Dennis Fabri und Rüdiger Schlosser werden sie beantworten.</a:t>
            </a:r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297915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D3967-4261-9D50-D800-204D5B988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3DCEABC-592D-154D-D351-432FC449D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12.2024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ACB1C7C-9C18-C233-9DA9-47BD28C4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Meldeportal Rettungssport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26F5E8-4C79-5DC7-5BAB-D7BD3A52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DB82-342F-A949-A9C9-B82EADE2A886}" type="slidenum">
              <a:rPr lang="de-DE" altLang="de-DE" smtClean="0"/>
              <a:pPr/>
              <a:t>4</a:t>
            </a:fld>
            <a:endParaRPr lang="de-DE" alt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AC8A805-3E16-B393-E28D-4B296382F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Registrierung als Teammanager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1018454-61DD-BB2C-62F2-16E0799003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536" y="987574"/>
            <a:ext cx="8280920" cy="3456384"/>
          </a:xfrm>
        </p:spPr>
        <p:txBody>
          <a:bodyPr/>
          <a:lstStyle/>
          <a:p>
            <a:r>
              <a:rPr lang="de-DE" sz="1800" b="0" dirty="0"/>
              <a:t>Das Meldeportal benutzt den DLRG-Account (im ISC) zur Legitimierung des Zugangs. Zentrale Voraussetzung ist daher ein DLRG-Account. </a:t>
            </a:r>
            <a:r>
              <a:rPr lang="de-DE" sz="1800" b="0" dirty="0">
                <a:hlinkClick r:id="rId2" action="ppaction://hlinksldjump"/>
              </a:rPr>
              <a:t>Hinweise hierzu</a:t>
            </a:r>
            <a:r>
              <a:rPr lang="de-DE" sz="1800" b="0" dirty="0"/>
              <a:t> sind am Ende der Präsentation angefügt.</a:t>
            </a:r>
          </a:p>
          <a:p>
            <a:r>
              <a:rPr lang="de-DE" sz="1800" b="0" dirty="0"/>
              <a:t>Mit der Registrierung als Teammanager werdet Ihr für Eure Gliederung als Berechtigter zur Meldung von Wettkämpfen im Meldeportal freigegeben. </a:t>
            </a:r>
          </a:p>
          <a:p>
            <a:r>
              <a:rPr lang="de-DE" sz="1800" b="0" dirty="0"/>
              <a:t>Das Meldeportal sendet hierzu sofort eine mail an </a:t>
            </a:r>
            <a:r>
              <a:rPr lang="de-DE" sz="1800" b="0" dirty="0">
                <a:hlinkClick r:id="rId3"/>
              </a:rPr>
              <a:t>rettungssport@gliederung.dlrg.de</a:t>
            </a:r>
            <a:r>
              <a:rPr lang="de-DE" sz="1800" b="0" dirty="0"/>
              <a:t> </a:t>
            </a:r>
            <a:br>
              <a:rPr lang="de-DE" sz="1800" b="0" dirty="0"/>
            </a:br>
            <a:r>
              <a:rPr lang="de-DE" sz="1800" b="0" dirty="0"/>
              <a:t>Sobald der Link bestätigt wurde, seid ihr  Teammanager für diese Gliederung.</a:t>
            </a:r>
          </a:p>
          <a:p>
            <a:r>
              <a:rPr lang="de-DE" sz="1800" b="0" dirty="0"/>
              <a:t>Die Funktion „Teammanager“ für das Meldeportal kann mehreren Personen einer Gliederung zugewiesen werden.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52845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4D598-BEEC-F43E-91AB-372085BD0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902CFC4-09F1-A3AA-BB9F-68597946C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12.2024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ABCAAB-BCCB-076A-F1F7-79FB08E2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Meldeportal Rettungssport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F5B362-4A5F-DFC3-16E7-D9C0892AE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DB82-342F-A949-A9C9-B82EADE2A886}" type="slidenum">
              <a:rPr lang="de-DE" altLang="de-DE" smtClean="0"/>
              <a:pPr/>
              <a:t>5</a:t>
            </a:fld>
            <a:endParaRPr lang="de-DE" alt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55DF8D5-B685-ED38-77A1-9813C8123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Registrierung als Teammanager</a:t>
            </a:r>
            <a:br>
              <a:rPr lang="de-DE" dirty="0"/>
            </a:br>
            <a:r>
              <a:rPr lang="de-DE" sz="2400" b="0" dirty="0"/>
              <a:t>Der Link zum Portal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5339C6-1320-7040-74C2-E7D5D9D267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536" y="1219026"/>
            <a:ext cx="3528391" cy="3080916"/>
          </a:xfrm>
        </p:spPr>
        <p:txBody>
          <a:bodyPr/>
          <a:lstStyle/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de-DE" sz="1800" b="0" dirty="0"/>
              <a:t>Meldeportal aufrufen: </a:t>
            </a:r>
            <a:r>
              <a:rPr lang="de-DE" sz="1800" b="0" dirty="0">
                <a:hlinkClick r:id="rId2"/>
              </a:rPr>
              <a:t>https://competition.dlrg.net/</a:t>
            </a:r>
            <a:br>
              <a:rPr lang="de-DE" sz="1800" b="0" dirty="0"/>
            </a:br>
            <a:endParaRPr lang="de-DE" sz="1800" b="0" dirty="0"/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de-DE" sz="1800" b="0" dirty="0"/>
              <a:t>„Anmelden“ klicken </a:t>
            </a:r>
            <a:br>
              <a:rPr lang="de-DE" sz="1800" b="0" dirty="0"/>
            </a:br>
            <a:endParaRPr lang="de-DE" sz="1800" b="0" dirty="0"/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de-DE" sz="1800" b="0" dirty="0"/>
              <a:t>Im ISC einloggen</a:t>
            </a:r>
            <a:br>
              <a:rPr lang="de-DE" sz="1800" b="0" dirty="0"/>
            </a:br>
            <a:endParaRPr lang="de-DE" sz="1800" b="0" dirty="0"/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de-DE" sz="1800" b="0" dirty="0"/>
              <a:t>Berechtigungen anfordern über den Icon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6F353C3-7F24-CF97-F558-1D853AFE3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849" y="1219026"/>
            <a:ext cx="5004048" cy="927935"/>
          </a:xfrm>
          <a:prstGeom prst="rect">
            <a:avLst/>
          </a:prstGeom>
          <a:ln>
            <a:solidFill>
              <a:srgbClr val="575756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20F17CA-31DB-91B7-782E-9BED952E9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242" y="2259863"/>
            <a:ext cx="2398894" cy="1148189"/>
          </a:xfrm>
          <a:prstGeom prst="rect">
            <a:avLst/>
          </a:prstGeom>
          <a:ln>
            <a:solidFill>
              <a:srgbClr val="575756"/>
            </a:solidFill>
          </a:ln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4D26D841-B081-958E-BEE6-811F64AD3226}"/>
              </a:ext>
            </a:extLst>
          </p:cNvPr>
          <p:cNvSpPr/>
          <p:nvPr/>
        </p:nvSpPr>
        <p:spPr>
          <a:xfrm>
            <a:off x="8153509" y="1336789"/>
            <a:ext cx="720080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A4E7761-69C1-B15F-B3EE-24EC705FCAB2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5002120" y="1635646"/>
            <a:ext cx="3098272" cy="774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B5BF22F0-AFD0-AE4D-A0D5-969B756D6893}"/>
              </a:ext>
            </a:extLst>
          </p:cNvPr>
          <p:cNvSpPr txBox="1"/>
          <p:nvPr/>
        </p:nvSpPr>
        <p:spPr>
          <a:xfrm>
            <a:off x="4689214" y="22258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1B281B06-780E-71C4-F461-B03BC1430799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5002120" y="2819258"/>
            <a:ext cx="9886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D3FBF101-78C6-D738-C173-B5DC38BCD67B}"/>
              </a:ext>
            </a:extLst>
          </p:cNvPr>
          <p:cNvSpPr txBox="1"/>
          <p:nvPr/>
        </p:nvSpPr>
        <p:spPr>
          <a:xfrm>
            <a:off x="4689214" y="31385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4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77F0F735-7872-CC2E-EEDC-3741A9C81A00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5002120" y="3323188"/>
            <a:ext cx="3300125" cy="247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2C5B89E8-EC55-8DC7-B078-18C4BB8ED04B}"/>
              </a:ext>
            </a:extLst>
          </p:cNvPr>
          <p:cNvSpPr txBox="1"/>
          <p:nvPr/>
        </p:nvSpPr>
        <p:spPr>
          <a:xfrm>
            <a:off x="4689214" y="26345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3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E50C464-2A72-71F7-EAE4-B8794C8AACB1}"/>
              </a:ext>
            </a:extLst>
          </p:cNvPr>
          <p:cNvGrpSpPr/>
          <p:nvPr/>
        </p:nvGrpSpPr>
        <p:grpSpPr>
          <a:xfrm>
            <a:off x="4030689" y="3562794"/>
            <a:ext cx="4912168" cy="836357"/>
            <a:chOff x="3241341" y="3577097"/>
            <a:chExt cx="4912168" cy="836357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E5BFAA83-B175-77B4-B4FB-78C5F90D2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41341" y="3580883"/>
              <a:ext cx="4912168" cy="832571"/>
            </a:xfrm>
            <a:prstGeom prst="rect">
              <a:avLst/>
            </a:prstGeom>
            <a:ln>
              <a:solidFill>
                <a:srgbClr val="575756"/>
              </a:solidFill>
            </a:ln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D66AA586-595A-354B-EB97-39FD47DFC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45540" r="43859" b="73554"/>
            <a:stretch/>
          </p:blipFill>
          <p:spPr>
            <a:xfrm>
              <a:off x="5940152" y="3577097"/>
              <a:ext cx="1572745" cy="2201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5" name="Ellipse 24">
            <a:extLst>
              <a:ext uri="{FF2B5EF4-FFF2-40B4-BE49-F238E27FC236}">
                <a16:creationId xmlns:a16="http://schemas.microsoft.com/office/drawing/2014/main" id="{A783649B-2630-58C4-2CF3-230D74348DAE}"/>
              </a:ext>
            </a:extLst>
          </p:cNvPr>
          <p:cNvSpPr/>
          <p:nvPr/>
        </p:nvSpPr>
        <p:spPr>
          <a:xfrm>
            <a:off x="8276682" y="3564601"/>
            <a:ext cx="288032" cy="28360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ED799766-2BC0-4A91-6547-742A17163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3626480"/>
            <a:ext cx="227511" cy="25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0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F8376-CF3D-663D-AA41-9ED1A0D30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43D1796-2844-BFB9-4139-D26755C6F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12.2024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664AD3-6971-0DDB-7B54-A8B7D91C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Meldeportal Rettungssport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5B3146-9A1A-A230-5AA8-25D388DFB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DB82-342F-A949-A9C9-B82EADE2A886}" type="slidenum">
              <a:rPr lang="de-DE" altLang="de-DE" smtClean="0"/>
              <a:pPr/>
              <a:t>6</a:t>
            </a:fld>
            <a:endParaRPr lang="de-DE" alt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5A304F9-5FDE-FB48-1307-72B9BCED8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Registrierung als Teammanager</a:t>
            </a:r>
            <a:br>
              <a:rPr lang="de-DE" dirty="0"/>
            </a:br>
            <a:r>
              <a:rPr lang="de-DE" sz="2400" b="0" dirty="0" err="1"/>
              <a:t>Teammanager</a:t>
            </a:r>
            <a:r>
              <a:rPr lang="de-DE" sz="2400" b="0" dirty="0"/>
              <a:t> Berechtigung anfordern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9ADD6C9-4D8B-7DC6-BC2C-A20E3D307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952909"/>
            <a:ext cx="4860031" cy="1382854"/>
          </a:xfrm>
          <a:prstGeom prst="rect">
            <a:avLst/>
          </a:prstGeom>
          <a:ln>
            <a:solidFill>
              <a:srgbClr val="575756"/>
            </a:solidFill>
          </a:ln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6ED60BFE-7404-577A-DCA0-5162C0A38A29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929747" y="1896008"/>
            <a:ext cx="2507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37615ABF-D2D0-305B-43D5-839EE7469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3" y="2511946"/>
            <a:ext cx="4860032" cy="462225"/>
          </a:xfrm>
          <a:prstGeom prst="rect">
            <a:avLst/>
          </a:prstGeom>
          <a:ln>
            <a:solidFill>
              <a:srgbClr val="575756"/>
            </a:solidFill>
          </a:ln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A1F59A75-90AE-9BE6-8E27-6232CAB0AD84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3929747" y="2663084"/>
            <a:ext cx="4818717" cy="122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23B65667-E5F8-FDC1-EAAD-53A446A5F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180" y="3050732"/>
            <a:ext cx="2089354" cy="141105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5B93F27-E454-6FC3-A4AB-0F9653EBDC85}"/>
              </a:ext>
            </a:extLst>
          </p:cNvPr>
          <p:cNvSpPr txBox="1"/>
          <p:nvPr/>
        </p:nvSpPr>
        <p:spPr>
          <a:xfrm>
            <a:off x="3616841" y="17113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B2ABE15-29B4-C0B2-0946-F7CD5859E6A7}"/>
              </a:ext>
            </a:extLst>
          </p:cNvPr>
          <p:cNvSpPr txBox="1"/>
          <p:nvPr/>
        </p:nvSpPr>
        <p:spPr>
          <a:xfrm>
            <a:off x="3616841" y="24784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E0034E6-88D1-2C70-9136-F8C9B22AEE88}"/>
              </a:ext>
            </a:extLst>
          </p:cNvPr>
          <p:cNvSpPr txBox="1"/>
          <p:nvPr/>
        </p:nvSpPr>
        <p:spPr>
          <a:xfrm>
            <a:off x="4932040" y="347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7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284B43A4-05B6-1C00-E889-F15660E50B13}"/>
              </a:ext>
            </a:extLst>
          </p:cNvPr>
          <p:cNvCxnSpPr>
            <a:cxnSpLocks/>
          </p:cNvCxnSpPr>
          <p:nvPr/>
        </p:nvCxnSpPr>
        <p:spPr>
          <a:xfrm>
            <a:off x="5245570" y="3685727"/>
            <a:ext cx="14866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9274C9DB-E758-74DA-CF49-9B93FABB74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424" y="1038134"/>
            <a:ext cx="3646699" cy="3333807"/>
          </a:xfrm>
        </p:spPr>
        <p:txBody>
          <a:bodyPr/>
          <a:lstStyle/>
          <a:p>
            <a:pPr>
              <a:buClr>
                <a:schemeClr val="tx1"/>
              </a:buClr>
              <a:buFont typeface="+mj-lt"/>
              <a:buAutoNum type="arabicPeriod" startAt="5"/>
            </a:pPr>
            <a:r>
              <a:rPr lang="de-DE" sz="1800" b="0" dirty="0"/>
              <a:t>„Berechtigungen“ klicken</a:t>
            </a:r>
          </a:p>
          <a:p>
            <a:pPr>
              <a:buClr>
                <a:schemeClr val="tx1"/>
              </a:buClr>
              <a:buFont typeface="+mj-lt"/>
              <a:buAutoNum type="arabicPeriod" startAt="5"/>
            </a:pPr>
            <a:r>
              <a:rPr lang="de-DE" sz="1800" b="0" dirty="0"/>
              <a:t>     klicken</a:t>
            </a:r>
          </a:p>
          <a:p>
            <a:pPr>
              <a:buClr>
                <a:schemeClr val="tx1"/>
              </a:buClr>
              <a:buFont typeface="+mj-lt"/>
              <a:buAutoNum type="arabicPeriod" startAt="5"/>
            </a:pPr>
            <a:r>
              <a:rPr lang="de-DE" sz="1800" b="0" dirty="0"/>
              <a:t>Ortsgruppe auswählen &amp; Datenschutzerklärung zustimmen</a:t>
            </a:r>
          </a:p>
          <a:p>
            <a:pPr marL="0" indent="0">
              <a:buClr>
                <a:schemeClr val="tx1"/>
              </a:buClr>
              <a:buNone/>
            </a:pPr>
            <a:br>
              <a:rPr lang="de-DE" sz="1800" b="0" dirty="0"/>
            </a:br>
            <a:r>
              <a:rPr lang="de-DE" sz="1600" b="0" dirty="0"/>
              <a:t>Damit wird eine Anfrage an die Rettungssport-Adresse der Gliederung gesendet. </a:t>
            </a:r>
            <a:br>
              <a:rPr lang="de-DE" sz="1600" b="0" dirty="0"/>
            </a:br>
            <a:r>
              <a:rPr lang="de-DE" sz="1600" b="0" dirty="0"/>
              <a:t>Die Bestätigung wird dem  Team </a:t>
            </a:r>
            <a:r>
              <a:rPr lang="de-DE" sz="1600" b="0" dirty="0" err="1"/>
              <a:t>manager</a:t>
            </a:r>
            <a:r>
              <a:rPr lang="de-DE" sz="1600" b="0" dirty="0"/>
              <a:t> per mail weitergeleitet. Erst dann kann gemeldet werden.  </a:t>
            </a:r>
          </a:p>
          <a:p>
            <a:pPr marL="0" indent="0">
              <a:buClr>
                <a:schemeClr val="tx1"/>
              </a:buClr>
              <a:buNone/>
            </a:pPr>
            <a:endParaRPr lang="de-DE" sz="1800" b="0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E9FB4715-002F-EE2F-2B46-EA2DBBEC6F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1358452"/>
            <a:ext cx="360040" cy="3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3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1DBD5-DBB7-885E-5B28-E74E34E4E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30FDCED5-1C23-D852-88BA-71F9EA9D59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049"/>
          <a:stretch/>
        </p:blipFill>
        <p:spPr>
          <a:xfrm>
            <a:off x="5515362" y="2355726"/>
            <a:ext cx="3322060" cy="2122816"/>
          </a:xfrm>
          <a:prstGeom prst="rect">
            <a:avLst/>
          </a:prstGeom>
          <a:ln>
            <a:solidFill>
              <a:srgbClr val="575756"/>
            </a:solidFill>
          </a:ln>
        </p:spPr>
      </p:pic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42216382-42FA-B210-AF6C-49761F428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90" y="987574"/>
            <a:ext cx="2917898" cy="3600400"/>
          </a:xfrm>
        </p:spPr>
        <p:txBody>
          <a:bodyPr/>
          <a:lstStyle/>
          <a:p>
            <a:pPr>
              <a:buClrTx/>
              <a:buFont typeface="+mj-lt"/>
              <a:buAutoNum type="arabicPeriod"/>
            </a:pPr>
            <a:r>
              <a:rPr lang="de-DE" sz="1800" b="0" dirty="0"/>
              <a:t>Hauptseite aufrufen </a:t>
            </a:r>
          </a:p>
          <a:p>
            <a:pPr>
              <a:buClrTx/>
              <a:buFont typeface="+mj-lt"/>
              <a:buAutoNum type="arabicPeriod"/>
            </a:pPr>
            <a:r>
              <a:rPr lang="de-DE" sz="1800" b="0" dirty="0"/>
              <a:t>Wettkampf auswählen</a:t>
            </a:r>
          </a:p>
          <a:p>
            <a:pPr>
              <a:buClrTx/>
              <a:buFont typeface="+mj-lt"/>
              <a:buAutoNum type="arabicPeriod"/>
            </a:pPr>
            <a:r>
              <a:rPr lang="de-DE" sz="1800" b="0" dirty="0"/>
              <a:t>Meldung beginnen </a:t>
            </a:r>
          </a:p>
          <a:p>
            <a:pPr marL="0" indent="0">
              <a:buNone/>
            </a:pPr>
            <a:endParaRPr lang="de-DE" sz="1800" dirty="0"/>
          </a:p>
          <a:p>
            <a:pPr marL="0" indent="0" algn="just">
              <a:buNone/>
            </a:pPr>
            <a:r>
              <a:rPr lang="de-DE" sz="1400" b="0" dirty="0"/>
              <a:t>Hinweis: Die Meldung wird einer Gliederung zugeordnet, nicht einer Person. Habt ihr mehrere Team Manager, können alle die Meldung bearbeiten.</a:t>
            </a:r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F0CF4F-7D92-0049-4FE3-7B4515ED3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12.2024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2A748EB-FD13-6162-A786-E428EBADE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Meldeportal Rettungssport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F97323-CF0B-5A9B-58A5-E628C0450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DB82-342F-A949-A9C9-B82EADE2A886}" type="slidenum">
              <a:rPr lang="de-DE" altLang="de-DE" smtClean="0"/>
              <a:pPr/>
              <a:t>7</a:t>
            </a:fld>
            <a:endParaRPr lang="de-DE" alt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04BF798-DBFE-10E5-89CE-C7E19BDBA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Meldung anlegen (1/2)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49D292-A423-E7F6-85EB-8EAA9B32D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888" y="946446"/>
            <a:ext cx="2808312" cy="1934082"/>
          </a:xfrm>
          <a:prstGeom prst="rect">
            <a:avLst/>
          </a:prstGeom>
          <a:ln>
            <a:solidFill>
              <a:srgbClr val="575756"/>
            </a:solidFill>
          </a:ln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0CB8734C-0C23-5100-CB33-E623F3384615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3210885" y="1543398"/>
            <a:ext cx="280995" cy="420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0886B396-3866-2FB9-88F0-EF6C44F64FB5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4076089" y="2674582"/>
            <a:ext cx="567919" cy="578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DACF2332-0661-F8AE-3CC9-62D6F59FB113}"/>
              </a:ext>
            </a:extLst>
          </p:cNvPr>
          <p:cNvSpPr txBox="1"/>
          <p:nvPr/>
        </p:nvSpPr>
        <p:spPr>
          <a:xfrm>
            <a:off x="3763183" y="3068171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40AA9D2-9EC4-2032-7121-C5F525A141F1}"/>
              </a:ext>
            </a:extLst>
          </p:cNvPr>
          <p:cNvSpPr txBox="1"/>
          <p:nvPr/>
        </p:nvSpPr>
        <p:spPr>
          <a:xfrm>
            <a:off x="3054432" y="19639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14F2283-C3BC-9BAF-D2D6-9F63757F1710}"/>
              </a:ext>
            </a:extLst>
          </p:cNvPr>
          <p:cNvSpPr txBox="1"/>
          <p:nvPr/>
        </p:nvSpPr>
        <p:spPr>
          <a:xfrm>
            <a:off x="4727060" y="3939902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3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4775ABB5-68C8-13EC-12B7-A1A63E41280A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039966" y="4124568"/>
            <a:ext cx="3204442" cy="274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035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6E3D3-F851-C9A8-EB17-C90B328AD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5">
            <a:extLst>
              <a:ext uri="{FF2B5EF4-FFF2-40B4-BE49-F238E27FC236}">
                <a16:creationId xmlns:a16="http://schemas.microsoft.com/office/drawing/2014/main" id="{6227B25A-3F3F-47D1-E20E-572FBD5B6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536" y="987574"/>
            <a:ext cx="3826405" cy="3312368"/>
          </a:xfrm>
        </p:spPr>
        <p:txBody>
          <a:bodyPr/>
          <a:lstStyle/>
          <a:p>
            <a:pPr>
              <a:buClrTx/>
              <a:buFont typeface="+mj-lt"/>
              <a:buAutoNum type="arabicPeriod" startAt="4"/>
            </a:pPr>
            <a:r>
              <a:rPr lang="de-DE" sz="1800" b="0" dirty="0"/>
              <a:t>Meldungszugang anfordern</a:t>
            </a:r>
          </a:p>
          <a:p>
            <a:pPr>
              <a:buClrTx/>
              <a:buFont typeface="+mj-lt"/>
              <a:buAutoNum type="arabicPeriod" startAt="4"/>
            </a:pPr>
            <a:r>
              <a:rPr lang="de-DE" sz="1800" b="0" dirty="0"/>
              <a:t>Datenschutzerklärung bestätigen (Schalter drücken)</a:t>
            </a:r>
          </a:p>
          <a:p>
            <a:pPr>
              <a:buClrTx/>
              <a:buAutoNum type="arabicPeriod" startAt="6"/>
            </a:pPr>
            <a:r>
              <a:rPr lang="de-DE" sz="1800" b="0" dirty="0"/>
              <a:t>Anfordern </a:t>
            </a:r>
          </a:p>
          <a:p>
            <a:pPr marL="0" indent="0">
              <a:buClrTx/>
              <a:buNone/>
            </a:pPr>
            <a:br>
              <a:rPr lang="de-DE" sz="1800" b="0" dirty="0"/>
            </a:br>
            <a:r>
              <a:rPr lang="de-DE" sz="1800" b="0" dirty="0"/>
              <a:t>Damit wird die Meldung für den </a:t>
            </a:r>
            <a:r>
              <a:rPr lang="de-DE" sz="1800" b="0" dirty="0" err="1"/>
              <a:t>RuhrCup</a:t>
            </a:r>
            <a:r>
              <a:rPr lang="de-DE" sz="1800" b="0" dirty="0"/>
              <a:t> automatisch freigegeben. Die Meldung ist nach wenigen Augenblicken möglich.</a:t>
            </a:r>
          </a:p>
          <a:p>
            <a:pPr marL="0" indent="0">
              <a:buClrTx/>
              <a:buNone/>
            </a:pPr>
            <a:endParaRPr lang="de-DE" sz="1800" b="0" dirty="0"/>
          </a:p>
          <a:p>
            <a:pPr marL="0" indent="0">
              <a:buClrTx/>
              <a:buNone/>
            </a:pPr>
            <a:br>
              <a:rPr lang="de-DE" sz="1800" b="0" dirty="0"/>
            </a:br>
            <a:endParaRPr lang="de-DE" sz="1800" b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0BA9531-B290-4796-293F-B5FDCFA7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99630"/>
            <a:ext cx="3912096" cy="144383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E6F3C9E-2F4E-A884-8D3D-84AEE2D48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424" y="2747929"/>
            <a:ext cx="2600672" cy="1546771"/>
          </a:xfrm>
          <a:prstGeom prst="rect">
            <a:avLst/>
          </a:prstGeom>
          <a:ln>
            <a:solidFill>
              <a:srgbClr val="575756"/>
            </a:solidFill>
          </a:ln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BC2BC59-CFFB-1446-1404-6E7E83A27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12.2024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4852B0B-0507-5C57-FC26-6426532E0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Meldeportal Rettungssport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938622-5D5D-63E4-33C8-AEB5DFB30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DB82-342F-A949-A9C9-B82EADE2A886}" type="slidenum">
              <a:rPr lang="de-DE" altLang="de-DE" smtClean="0"/>
              <a:pPr/>
              <a:t>8</a:t>
            </a:fld>
            <a:endParaRPr lang="de-DE" alt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3820B12-F375-9BFD-ADBB-5AC188CE7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Meldung anlegen (2/2)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D7BFAC34-B9C1-39C9-BDC8-9B2E9C90CA3A}"/>
              </a:ext>
            </a:extLst>
          </p:cNvPr>
          <p:cNvCxnSpPr>
            <a:cxnSpLocks/>
          </p:cNvCxnSpPr>
          <p:nvPr/>
        </p:nvCxnSpPr>
        <p:spPr>
          <a:xfrm>
            <a:off x="5940152" y="4155926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ED5E53C-A9F8-55D8-D117-9C54BC689AFC}"/>
              </a:ext>
            </a:extLst>
          </p:cNvPr>
          <p:cNvCxnSpPr>
            <a:cxnSpLocks/>
          </p:cNvCxnSpPr>
          <p:nvPr/>
        </p:nvCxnSpPr>
        <p:spPr>
          <a:xfrm>
            <a:off x="4446149" y="1809058"/>
            <a:ext cx="3078179" cy="0"/>
          </a:xfrm>
          <a:prstGeom prst="straightConnector1">
            <a:avLst/>
          </a:prstGeom>
          <a:ln>
            <a:solidFill>
              <a:srgbClr val="57575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839BE1C6-DDDF-AE67-6EB1-23668EC806DA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5520541" y="3266091"/>
            <a:ext cx="350059" cy="179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62AF0A42-3DB4-12BB-E93F-4547E2C5AF88}"/>
              </a:ext>
            </a:extLst>
          </p:cNvPr>
          <p:cNvSpPr txBox="1"/>
          <p:nvPr/>
        </p:nvSpPr>
        <p:spPr>
          <a:xfrm>
            <a:off x="5657677" y="39855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586197B-C156-A06F-A2D7-483D5D900D3B}"/>
              </a:ext>
            </a:extLst>
          </p:cNvPr>
          <p:cNvSpPr txBox="1"/>
          <p:nvPr/>
        </p:nvSpPr>
        <p:spPr>
          <a:xfrm>
            <a:off x="5207635" y="30814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3C8EBF1-1C22-349F-03AC-EA9DCC5247FB}"/>
              </a:ext>
            </a:extLst>
          </p:cNvPr>
          <p:cNvSpPr txBox="1"/>
          <p:nvPr/>
        </p:nvSpPr>
        <p:spPr>
          <a:xfrm>
            <a:off x="4106950" y="16381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3202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DE409-805C-BD04-4517-D0CCD1064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4D5CEF8-422C-CE14-BF8D-F2138670D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12.2024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09D4DFE-6A6A-5C3A-2D31-B20BA9875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Meldeportal Rettungssport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A9F0E7-D805-1ED0-9F36-96F7747B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DB82-342F-A949-A9C9-B82EADE2A886}" type="slidenum">
              <a:rPr lang="de-DE" altLang="de-DE" smtClean="0"/>
              <a:pPr/>
              <a:t>9</a:t>
            </a:fld>
            <a:endParaRPr lang="de-DE" alt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3951260-6778-CF8E-6BF8-AB8140BB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3. Meldung eingeben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1A8D872-221D-1A62-4020-70AF10E395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536" y="1203598"/>
            <a:ext cx="4176464" cy="3096344"/>
          </a:xfrm>
        </p:spPr>
        <p:txBody>
          <a:bodyPr/>
          <a:lstStyle/>
          <a:p>
            <a:pPr>
              <a:buClrTx/>
              <a:buFont typeface="+mj-lt"/>
              <a:buAutoNum type="arabicPeriod"/>
            </a:pPr>
            <a:r>
              <a:rPr lang="de-DE" sz="1800" b="0" dirty="0"/>
              <a:t>Hauptseite aufrufen und Wettkampf auswählen</a:t>
            </a:r>
          </a:p>
          <a:p>
            <a:pPr>
              <a:buClrTx/>
              <a:buFont typeface="+mj-lt"/>
              <a:buAutoNum type="arabicPeriod"/>
            </a:pPr>
            <a:r>
              <a:rPr lang="de-DE" sz="1800" b="0" dirty="0"/>
              <a:t>Meldung anklicken</a:t>
            </a:r>
          </a:p>
          <a:p>
            <a:pPr>
              <a:buClrTx/>
              <a:buFont typeface="+mj-lt"/>
              <a:buAutoNum type="arabicPeriod"/>
            </a:pPr>
            <a:r>
              <a:rPr lang="de-DE" sz="1800" b="0" dirty="0"/>
              <a:t>In der Meldeübersicht die Gliederung anklicken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654763B-F743-4C96-2F52-6D97FCCEADF9}"/>
              </a:ext>
            </a:extLst>
          </p:cNvPr>
          <p:cNvSpPr txBox="1"/>
          <p:nvPr/>
        </p:nvSpPr>
        <p:spPr>
          <a:xfrm>
            <a:off x="4498685" y="38070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E67DCD5-858A-6C2B-55FF-F1FB198250D4}"/>
              </a:ext>
            </a:extLst>
          </p:cNvPr>
          <p:cNvSpPr txBox="1"/>
          <p:nvPr/>
        </p:nvSpPr>
        <p:spPr>
          <a:xfrm>
            <a:off x="4498685" y="23614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7DD8A58-78FC-FC5A-9123-FA90F5245D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049"/>
          <a:stretch/>
        </p:blipFill>
        <p:spPr>
          <a:xfrm>
            <a:off x="5364088" y="975683"/>
            <a:ext cx="2543393" cy="1625243"/>
          </a:xfrm>
          <a:prstGeom prst="rect">
            <a:avLst/>
          </a:prstGeom>
          <a:ln>
            <a:solidFill>
              <a:srgbClr val="575756"/>
            </a:solidFill>
          </a:ln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6E2443C-CE59-93E1-4464-1C4783FBE099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811591" y="2546111"/>
            <a:ext cx="2640729" cy="13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CBDCFAF9-4DE9-1026-5A3B-D3D45741E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815596"/>
            <a:ext cx="3717577" cy="1253221"/>
          </a:xfrm>
          <a:prstGeom prst="rect">
            <a:avLst/>
          </a:prstGeom>
          <a:ln>
            <a:solidFill>
              <a:srgbClr val="575756"/>
            </a:solidFill>
          </a:ln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E31B21FC-75E6-130C-E312-A43E4085AE12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4811591" y="3991700"/>
            <a:ext cx="4804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955394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_ppt_2016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LRG">
      <a:majorFont>
        <a:latin typeface="DLRG Univers 55 Roman"/>
        <a:ea typeface=""/>
        <a:cs typeface=""/>
      </a:majorFont>
      <a:minorFont>
        <a:latin typeface="DLRG Univers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224 Petition_Ressorttagung2020" id="{890BF8E0-6D79-4D32-B2E1-C8B01B03B2E8}" vid="{2814304E-56EF-4032-A87A-B2AFDCE1BE33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0bf1e29-d34f-4ff0-bdf5-ef6285aec9e8">
      <Terms xmlns="http://schemas.microsoft.com/office/infopath/2007/PartnerControls"/>
    </lcf76f155ced4ddcb4097134ff3c332f>
    <TaxCatchAll xmlns="d611cfb9-4af4-4b74-b16b-fd0cdea4717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365DFE8D09C24ABDD096489E131F69" ma:contentTypeVersion="12" ma:contentTypeDescription="Ein neues Dokument erstellen." ma:contentTypeScope="" ma:versionID="149ee60248988822a850daaee86c69c2">
  <xsd:schema xmlns:xsd="http://www.w3.org/2001/XMLSchema" xmlns:xs="http://www.w3.org/2001/XMLSchema" xmlns:p="http://schemas.microsoft.com/office/2006/metadata/properties" xmlns:ns2="d0bf1e29-d34f-4ff0-bdf5-ef6285aec9e8" xmlns:ns3="d611cfb9-4af4-4b74-b16b-fd0cdea4717b" targetNamespace="http://schemas.microsoft.com/office/2006/metadata/properties" ma:root="true" ma:fieldsID="b52376204584d8993202ffaab7bfc566" ns2:_="" ns3:_="">
    <xsd:import namespace="d0bf1e29-d34f-4ff0-bdf5-ef6285aec9e8"/>
    <xsd:import namespace="d611cfb9-4af4-4b74-b16b-fd0cdea471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bf1e29-d34f-4ff0-bdf5-ef6285aec9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37ef4fc2-462c-4eb2-a9a8-eeaa88feec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1cfb9-4af4-4b74-b16b-fd0cdea471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cc94f21-e52c-4a66-9989-1756a9fb233d}" ma:internalName="TaxCatchAll" ma:showField="CatchAllData" ma:web="d611cfb9-4af4-4b74-b16b-fd0cdea471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99C244-B6A7-4F39-AF3F-12474D37E0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A57183-4DDA-4040-9E9E-85EF55E4CC3A}">
  <ds:schemaRefs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d611cfb9-4af4-4b74-b16b-fd0cdea4717b"/>
    <ds:schemaRef ds:uri="http://schemas.microsoft.com/office/2006/documentManagement/types"/>
    <ds:schemaRef ds:uri="d0bf1e29-d34f-4ff0-bdf5-ef6285aec9e8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C97013-D13C-49FD-A7DD-519F4603FF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bf1e29-d34f-4ff0-bdf5-ef6285aec9e8"/>
    <ds:schemaRef ds:uri="d611cfb9-4af4-4b74-b16b-fd0cdea471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 PowerPoint Vorlage</Template>
  <TotalTime>0</TotalTime>
  <Words>756</Words>
  <Application>Microsoft Office PowerPoint</Application>
  <PresentationFormat>Bildschirmpräsentation (16:9)</PresentationFormat>
  <Paragraphs>138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Wingdings</vt:lpstr>
      <vt:lpstr>Arial</vt:lpstr>
      <vt:lpstr>Calibri</vt:lpstr>
      <vt:lpstr>DLRG Univers 55 Roman</vt:lpstr>
      <vt:lpstr>vorlage_ppt_2016</vt:lpstr>
      <vt:lpstr>Hinweise für Team Manager zur Meldung für den Schwerter RuhrCup 2025 </vt:lpstr>
      <vt:lpstr>Neue Meldeplattform der DLRG</vt:lpstr>
      <vt:lpstr>Grundsätzlicher Ablauf der Meldung</vt:lpstr>
      <vt:lpstr>1. Registrierung als Teammanager</vt:lpstr>
      <vt:lpstr>1. Registrierung als Teammanager Der Link zum Portal</vt:lpstr>
      <vt:lpstr>1. Registrierung als Teammanager Teammanager Berechtigung anfordern</vt:lpstr>
      <vt:lpstr>2. Meldung anlegen (1/2)</vt:lpstr>
      <vt:lpstr>2. Meldung anlegen (2/2)</vt:lpstr>
      <vt:lpstr>3. Meldung eingeben</vt:lpstr>
      <vt:lpstr>3. Meldung  Teilnehmer anlegen</vt:lpstr>
      <vt:lpstr>3. Meldung  Teilnehmer ändern / bearbeiten / löschen</vt:lpstr>
      <vt:lpstr>3. Meldung Meldung abschicken </vt:lpstr>
      <vt:lpstr>3. Meldung  Abgeschlossene Meldung ändern</vt:lpstr>
      <vt:lpstr>3. Meldung  Kampfrichter</vt:lpstr>
      <vt:lpstr>Backup Registrierung ISC</vt:lpstr>
      <vt:lpstr>Voraussetzungen</vt:lpstr>
    </vt:vector>
  </TitlesOfParts>
  <Company>Deutsche Lebens-Rettungs-Gesellschaft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Dolz, Christopher</dc:creator>
  <cp:lastModifiedBy>Anke Fabri</cp:lastModifiedBy>
  <cp:revision>9</cp:revision>
  <dcterms:created xsi:type="dcterms:W3CDTF">2021-03-02T12:30:12Z</dcterms:created>
  <dcterms:modified xsi:type="dcterms:W3CDTF">2024-12-15T13:31:54Z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0x0101001F365DFE8D09C24ABDD096489E131F69</vt:lpwstr>
  </property>
  <property fmtid="{D5CDD505-2E9C-101B-9397-08002B2CF9AE}" pid="3" name="_dlc_DocIdItemGuid">
    <vt:lpwstr>86673819-8c2b-4b13-9d6e-ac2f01523028</vt:lpwstr>
  </property>
  <property fmtid="{D5CDD505-2E9C-101B-9397-08002B2CF9AE}" pid="4" name="MediaServiceImageTags">
    <vt:lpwstr/>
  </property>
</Properties>
</file>